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1.jpeg" ContentType="image/jpeg"/>
  <Override PartName="/ppt/media/image9.jpeg" ContentType="image/jpeg"/>
  <Override PartName="/ppt/media/image13.jpeg" ContentType="image/jpeg"/>
  <Override PartName="/ppt/media/image8.jpeg" ContentType="image/jpeg"/>
  <Override PartName="/ppt/media/image10.jpeg" ContentType="image/jpeg"/>
  <Override PartName="/ppt/media/image7.png" ContentType="image/png"/>
  <Override PartName="/ppt/media/image1.jpeg" ContentType="image/jpeg"/>
  <Override PartName="/ppt/media/image12.jpeg" ContentType="image/jpeg"/>
  <Override PartName="/ppt/media/image6.png" ContentType="image/png"/>
  <Override PartName="/ppt/media/image5.jpeg" ContentType="image/jpeg"/>
  <Override PartName="/ppt/media/image21.png" ContentType="image/png"/>
  <Override PartName="/ppt/media/image20.jpeg" ContentType="image/jpeg"/>
  <Override PartName="/ppt/media/image15.jpeg" ContentType="image/jpeg"/>
  <Override PartName="/ppt/media/image19.jpeg" ContentType="image/jpeg"/>
  <Override PartName="/ppt/media/image18.jpeg" ContentType="image/jpeg"/>
  <Override PartName="/ppt/media/image22.png" ContentType="image/png"/>
  <Override PartName="/ppt/media/image17.gif" ContentType="image/gif"/>
  <Override PartName="/ppt/media/image23.jpeg" ContentType="image/jpeg"/>
  <Override PartName="/ppt/media/image2.jpeg" ContentType="image/jpeg"/>
  <Override PartName="/ppt/media/image16.png" ContentType="image/png"/>
  <Override PartName="/ppt/media/image14.jpeg" ContentType="image/jpeg"/>
  <Override PartName="/ppt/media/image3.jpeg" ContentType="image/jpeg"/>
  <Override PartName="/ppt/media/image4.jpeg" ContentType="image/jpe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88825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358092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065240" y="5364720"/>
            <a:ext cx="358092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90052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065240" y="53647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2900520" y="53647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275920" y="46483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3486600" y="46483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065240" y="53647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275920" y="53647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86600" y="53647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1065240" y="4648320"/>
            <a:ext cx="358092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3580920" cy="137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747440" cy="137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2900520" y="4648320"/>
            <a:ext cx="1747440" cy="137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055520" y="1905120"/>
            <a:ext cx="3596400" cy="12361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2900520" y="4648320"/>
            <a:ext cx="1747440" cy="137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065240" y="53647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065240" y="4648320"/>
            <a:ext cx="358092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747440" cy="137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90052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900520" y="53647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90052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065240" y="5364720"/>
            <a:ext cx="358092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358092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065240" y="5364720"/>
            <a:ext cx="358092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90052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065240" y="53647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2900520" y="53647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2275920" y="46483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3486600" y="46483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1065240" y="53647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2275920" y="53647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3486600" y="53647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1065240" y="4648320"/>
            <a:ext cx="358092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3580920" cy="137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747440" cy="137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2900520" y="4648320"/>
            <a:ext cx="1747440" cy="137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3580920" cy="137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1055520" y="1905120"/>
            <a:ext cx="3596400" cy="12361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2900520" y="4648320"/>
            <a:ext cx="1747440" cy="137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1065240" y="53647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747440" cy="137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290052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2900520" y="53647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290052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1065240" y="5364720"/>
            <a:ext cx="358092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358092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1065240" y="5364720"/>
            <a:ext cx="358092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290052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1065240" y="53647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2900520" y="53647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2275920" y="46483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3486600" y="46483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1065240" y="53647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2275920" y="53647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3486600" y="53647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1065240" y="4648320"/>
            <a:ext cx="3580920" cy="137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3580920" cy="137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747440" cy="137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2900520" y="4648320"/>
            <a:ext cx="1747440" cy="137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747440" cy="137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2900520" y="4648320"/>
            <a:ext cx="1747440" cy="137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1055520" y="1905120"/>
            <a:ext cx="3596400" cy="12361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2900520" y="4648320"/>
            <a:ext cx="1747440" cy="137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1065240" y="53647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747440" cy="137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290052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2900520" y="53647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290052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1065240" y="5364720"/>
            <a:ext cx="358092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358092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1065240" y="5364720"/>
            <a:ext cx="358092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290052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1065240" y="53647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2900520" y="53647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2275920" y="46483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3486600" y="46483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1065240" y="53647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2275920" y="53647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3486600" y="5364720"/>
            <a:ext cx="1152720" cy="653760"/>
          </a:xfrm>
          <a:prstGeom prst="rect">
            <a:avLst/>
          </a:prstGeom>
        </p:spPr>
        <p:txBody>
          <a:bodyPr lIns="0" rIns="0" tIns="0" bIns="0">
            <a:normAutofit fontScale="73000"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055520" y="1905120"/>
            <a:ext cx="3596400" cy="12361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900520" y="4648320"/>
            <a:ext cx="1747440" cy="137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065240" y="53647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747440" cy="137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90052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900520" y="53647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900520" y="4648320"/>
            <a:ext cx="174744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065240" y="5364720"/>
            <a:ext cx="3580920" cy="653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065240" y="1828800"/>
            <a:ext cx="8229240" cy="289512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80000"/>
              </a:lnSpc>
            </a:pPr>
            <a:r>
              <a:rPr b="0" lang="en-US" sz="6600" spc="97" strike="noStrike">
                <a:solidFill>
                  <a:srgbClr val="ffffff"/>
                </a:solidFill>
                <a:latin typeface="Corbel"/>
              </a:rPr>
              <a:t>Click to edit Master title style</a:t>
            </a:r>
            <a:endParaRPr b="0" lang="en-US" sz="6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Click to edit the outline text format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Corbel"/>
              </a:rPr>
              <a:t>Second Outline Level</a:t>
            </a:r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ffffff"/>
                </a:solidFill>
                <a:latin typeface="Corbel"/>
              </a:rPr>
              <a:t>Third Outline Level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Corbel"/>
              </a:rPr>
              <a:t>Fourth Outline Level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55520" y="1905120"/>
            <a:ext cx="3596400" cy="266652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3600" spc="97" strike="noStrike">
                <a:solidFill>
                  <a:srgbClr val="ffffff"/>
                </a:solidFill>
                <a:latin typeface="Corbel"/>
              </a:rPr>
              <a:t>Click to edit Master title style</a:t>
            </a:r>
            <a:endParaRPr b="0" lang="en-US" sz="3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065240" y="4648320"/>
            <a:ext cx="3580920" cy="137124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orbel"/>
              </a:rPr>
              <a:t>Click to edit Master text styles</a:t>
            </a:r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951440" y="685800"/>
            <a:ext cx="6400440" cy="5333760"/>
          </a:xfrm>
          <a:prstGeom prst="rect">
            <a:avLst/>
          </a:prstGeom>
        </p:spPr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Click icon to add picture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ftr"/>
          </p:nvPr>
        </p:nvSpPr>
        <p:spPr>
          <a:xfrm>
            <a:off x="1522440" y="6400800"/>
            <a:ext cx="6552720" cy="27576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GB" sz="2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dt"/>
          </p:nvPr>
        </p:nvSpPr>
        <p:spPr>
          <a:xfrm>
            <a:off x="8226360" y="6400800"/>
            <a:ext cx="1449000" cy="2757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23D88FE-95D7-415E-9936-2DF5BEB32250}" type="datetime">
              <a:rPr b="0" lang="en-US" sz="1100" spc="-1" strike="noStrike">
                <a:solidFill>
                  <a:srgbClr val="ffffff"/>
                </a:solidFill>
                <a:latin typeface="Corbel"/>
              </a:rPr>
              <a:t>9/22/21</a:t>
            </a:fld>
            <a:endParaRPr b="0" lang="en-GB" sz="11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9828360" y="6400800"/>
            <a:ext cx="837720" cy="2757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131F760-A50A-4363-9922-9FB08F6E2F34}" type="slidenum">
              <a:rPr b="0" lang="en-US" sz="1100" spc="-1" strike="noStrike">
                <a:solidFill>
                  <a:srgbClr val="ffffff"/>
                </a:solidFill>
                <a:latin typeface="Corbel"/>
              </a:rPr>
              <a:t>&lt;number&gt;</a:t>
            </a:fld>
            <a:endParaRPr b="0" lang="en-GB" sz="11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522440" y="380880"/>
            <a:ext cx="9143640" cy="13712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en-US" sz="3600" spc="97" strike="noStrike">
                <a:solidFill>
                  <a:srgbClr val="ffffff"/>
                </a:solidFill>
                <a:latin typeface="Corbel"/>
              </a:rPr>
              <a:t>Click to edit Master title style</a:t>
            </a:r>
            <a:endParaRPr b="0" lang="en-US" sz="3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522440" y="1905120"/>
            <a:ext cx="9133920" cy="4114440"/>
          </a:xfrm>
          <a:prstGeom prst="rect">
            <a:avLst/>
          </a:prstGeom>
        </p:spPr>
        <p:txBody>
          <a:bodyPr>
            <a:noAutofit/>
          </a:bodyPr>
          <a:p>
            <a:pPr marL="223920" indent="-22356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463680" indent="-231480">
              <a:lnSpc>
                <a:spcPct val="90000"/>
              </a:lnSpc>
              <a:spcBef>
                <a:spcPts val="1199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Second level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pPr lvl="2" marL="682560" indent="-218880">
              <a:lnSpc>
                <a:spcPct val="90000"/>
              </a:lnSpc>
              <a:spcBef>
                <a:spcPts val="601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orbel"/>
              </a:rPr>
              <a:t>Third level</a:t>
            </a:r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  <a:p>
            <a:pPr lvl="3" marL="857160" indent="-174240">
              <a:lnSpc>
                <a:spcPct val="90000"/>
              </a:lnSpc>
              <a:spcBef>
                <a:spcPts val="601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Corbel"/>
              </a:rPr>
              <a:t>Fourth level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lvl="4" marL="1030320" indent="-172800">
              <a:lnSpc>
                <a:spcPct val="90000"/>
              </a:lnSpc>
              <a:spcBef>
                <a:spcPts val="601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Corbel"/>
              </a:rPr>
              <a:t>Fifth level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ftr"/>
          </p:nvPr>
        </p:nvSpPr>
        <p:spPr>
          <a:xfrm>
            <a:off x="1522440" y="6400800"/>
            <a:ext cx="6552720" cy="27576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GB" sz="2400" spc="-1" strike="noStrike"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8226360" y="6400800"/>
            <a:ext cx="1449000" cy="2757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2D5C62C-39DC-40A6-A4DF-2828A52C2D30}" type="datetime">
              <a:rPr b="0" lang="en-US" sz="1100" spc="-1" strike="noStrike">
                <a:solidFill>
                  <a:srgbClr val="ffffff"/>
                </a:solidFill>
                <a:latin typeface="Corbel"/>
              </a:rPr>
              <a:t>9/22/21</a:t>
            </a:fld>
            <a:endParaRPr b="0" lang="en-GB" sz="1100" spc="-1" strike="noStrike"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sldNum"/>
          </p:nvPr>
        </p:nvSpPr>
        <p:spPr>
          <a:xfrm>
            <a:off x="9828360" y="6400800"/>
            <a:ext cx="837720" cy="2757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D43EA61-F44F-427E-B8F8-F13B46510E0D}" type="slidenum">
              <a:rPr b="0" lang="en-US" sz="1100" spc="-1" strike="noStrike">
                <a:solidFill>
                  <a:srgbClr val="ffffff"/>
                </a:solidFill>
                <a:latin typeface="Corbel"/>
              </a:rPr>
              <a:t>&lt;number&gt;</a:t>
            </a:fld>
            <a:endParaRPr b="0" lang="en-GB" sz="11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522440" y="380880"/>
            <a:ext cx="9143640" cy="13712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en-US" sz="3600" spc="97" strike="noStrike">
                <a:solidFill>
                  <a:srgbClr val="ffffff"/>
                </a:solidFill>
                <a:latin typeface="Corbel"/>
              </a:rPr>
              <a:t>Click to edit Master title style</a:t>
            </a:r>
            <a:endParaRPr b="0" lang="en-US" sz="3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504800" y="1905120"/>
            <a:ext cx="4419360" cy="4114440"/>
          </a:xfrm>
          <a:prstGeom prst="rect">
            <a:avLst/>
          </a:prstGeom>
        </p:spPr>
        <p:txBody>
          <a:bodyPr>
            <a:normAutofit/>
          </a:bodyPr>
          <a:p>
            <a:pPr marL="223920" indent="-22356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463680" indent="-231480">
              <a:lnSpc>
                <a:spcPct val="90000"/>
              </a:lnSpc>
              <a:spcBef>
                <a:spcPts val="1199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Second level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pPr lvl="2" marL="682560" indent="-218880">
              <a:lnSpc>
                <a:spcPct val="90000"/>
              </a:lnSpc>
              <a:spcBef>
                <a:spcPts val="601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orbel"/>
              </a:rPr>
              <a:t>Third level</a:t>
            </a:r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  <a:p>
            <a:pPr lvl="3" marL="857160" indent="-174240">
              <a:lnSpc>
                <a:spcPct val="90000"/>
              </a:lnSpc>
              <a:spcBef>
                <a:spcPts val="601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Corbel"/>
              </a:rPr>
              <a:t>Fourth level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lvl="4" marL="1030320" indent="-172800">
              <a:lnSpc>
                <a:spcPct val="90000"/>
              </a:lnSpc>
              <a:spcBef>
                <a:spcPts val="601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Corbel"/>
              </a:rPr>
              <a:t>Fifth level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29080" y="1905120"/>
            <a:ext cx="4419360" cy="4114440"/>
          </a:xfrm>
          <a:prstGeom prst="rect">
            <a:avLst/>
          </a:prstGeom>
        </p:spPr>
        <p:txBody>
          <a:bodyPr>
            <a:normAutofit/>
          </a:bodyPr>
          <a:p>
            <a:pPr marL="223920" indent="-22356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463680" indent="-231480">
              <a:lnSpc>
                <a:spcPct val="90000"/>
              </a:lnSpc>
              <a:spcBef>
                <a:spcPts val="1199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Second level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pPr lvl="2" marL="682560" indent="-218880">
              <a:lnSpc>
                <a:spcPct val="90000"/>
              </a:lnSpc>
              <a:spcBef>
                <a:spcPts val="601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orbel"/>
              </a:rPr>
              <a:t>Third level</a:t>
            </a:r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  <a:p>
            <a:pPr lvl="3" marL="857160" indent="-174240">
              <a:lnSpc>
                <a:spcPct val="90000"/>
              </a:lnSpc>
              <a:spcBef>
                <a:spcPts val="601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Corbel"/>
              </a:rPr>
              <a:t>Fourth level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lvl="4" marL="1030320" indent="-172800">
              <a:lnSpc>
                <a:spcPct val="90000"/>
              </a:lnSpc>
              <a:spcBef>
                <a:spcPts val="601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ffffff"/>
                </a:solidFill>
                <a:latin typeface="Corbel"/>
              </a:rPr>
              <a:t>Fifth level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ftr"/>
          </p:nvPr>
        </p:nvSpPr>
        <p:spPr>
          <a:xfrm>
            <a:off x="1522440" y="6400800"/>
            <a:ext cx="6552720" cy="27576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GB" sz="2400" spc="-1" strike="noStrike">
              <a:latin typeface="Times New Roman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dt"/>
          </p:nvPr>
        </p:nvSpPr>
        <p:spPr>
          <a:xfrm>
            <a:off x="8226360" y="6400800"/>
            <a:ext cx="1449000" cy="2757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F2AB091-F912-4C97-AE81-31B19FC89F41}" type="datetime">
              <a:rPr b="0" lang="en-US" sz="1100" spc="-1" strike="noStrike">
                <a:solidFill>
                  <a:srgbClr val="ffffff"/>
                </a:solidFill>
                <a:latin typeface="Corbel"/>
              </a:rPr>
              <a:t>9/22/21</a:t>
            </a:fld>
            <a:endParaRPr b="0" lang="en-GB" sz="1100" spc="-1" strike="noStrike">
              <a:latin typeface="Times New Roman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sldNum"/>
          </p:nvPr>
        </p:nvSpPr>
        <p:spPr>
          <a:xfrm>
            <a:off x="9828360" y="6400800"/>
            <a:ext cx="837720" cy="27576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E7F095F-D912-40C3-B5B3-DE52F27D4FB2}" type="slidenum">
              <a:rPr b="0" lang="en-US" sz="1100" spc="-1" strike="noStrike">
                <a:solidFill>
                  <a:srgbClr val="ffffff"/>
                </a:solidFill>
                <a:latin typeface="Corbel"/>
              </a:rPr>
              <a:t>&lt;number&gt;</a:t>
            </a:fld>
            <a:endParaRPr b="0" lang="en-GB" sz="11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4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hyperlink" Target="http://networkengineering.stackexchange.com/questions/22894/whatss-the-function-of-a-loopback-interface-in-routing-protocols" TargetMode="External"/><Relationship Id="rId3" Type="http://schemas.openxmlformats.org/officeDocument/2006/relationships/hyperlink" Target="https://creativecommons.org/licenses/by-sa/3.0/" TargetMode="External"/><Relationship Id="rId4" Type="http://schemas.openxmlformats.org/officeDocument/2006/relationships/slideLayout" Target="../slideLayouts/slideLayout4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hyperlink" Target="http://mommyrackell.com/2014/01/happy-29th.html" TargetMode="External"/><Relationship Id="rId3" Type="http://schemas.openxmlformats.org/officeDocument/2006/relationships/hyperlink" Target="https://creativecommons.org/licenses/by-nc-nd/3.0/" TargetMode="External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4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4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4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gif"/><Relationship Id="rId3" Type="http://schemas.openxmlformats.org/officeDocument/2006/relationships/slideLayout" Target="../slideLayouts/slideLayout4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2"/>
          <p:cNvSpPr txBox="1"/>
          <p:nvPr/>
        </p:nvSpPr>
        <p:spPr>
          <a:xfrm>
            <a:off x="1065240" y="1828800"/>
            <a:ext cx="8229240" cy="2895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80000"/>
              </a:lnSpc>
            </a:pPr>
            <a:r>
              <a:rPr b="0" lang="en-US" sz="6600" spc="97" strike="noStrike">
                <a:solidFill>
                  <a:srgbClr val="ffffff"/>
                </a:solidFill>
                <a:latin typeface="Corbel"/>
              </a:rPr>
              <a:t>Manajemen Routing</a:t>
            </a:r>
            <a:endParaRPr b="0" lang="en-US" sz="6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64" name="Subtitle 3"/>
          <p:cNvSpPr txBox="1"/>
          <p:nvPr/>
        </p:nvSpPr>
        <p:spPr>
          <a:xfrm>
            <a:off x="1065240" y="4800600"/>
            <a:ext cx="8229240" cy="1218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it-IT" sz="2000" spc="199" strike="noStrike" cap="all">
                <a:solidFill>
                  <a:srgbClr val="56c5ff"/>
                </a:solidFill>
                <a:latin typeface="Corbel"/>
              </a:rPr>
              <a:t>Pertemuan 2</a:t>
            </a:r>
            <a:endParaRPr b="0" lang="en-GB" sz="2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/>
          <p:nvPr/>
        </p:nvSpPr>
        <p:spPr>
          <a:xfrm>
            <a:off x="1055520" y="1905120"/>
            <a:ext cx="3596400" cy="1163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3600" spc="97" strike="noStrike">
                <a:solidFill>
                  <a:srgbClr val="ffffff"/>
                </a:solidFill>
                <a:latin typeface="Corbel"/>
              </a:rPr>
              <a:t>Komposisi Tabel Routing</a:t>
            </a:r>
            <a:endParaRPr b="0" lang="en-US" sz="3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95" name="Text Placeholder 2"/>
          <p:cNvSpPr txBox="1"/>
          <p:nvPr/>
        </p:nvSpPr>
        <p:spPr>
          <a:xfrm>
            <a:off x="1065240" y="3213000"/>
            <a:ext cx="3580920" cy="3312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457200" indent="-456840">
              <a:lnSpc>
                <a:spcPct val="90000"/>
              </a:lnSpc>
              <a:spcBef>
                <a:spcPts val="1199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</a:rPr>
              <a:t>Jaringan Tujuan</a:t>
            </a:r>
            <a:endParaRPr b="0" lang="en-US" sz="2800" spc="-1" strike="noStrike">
              <a:solidFill>
                <a:srgbClr val="ffffff"/>
              </a:solidFill>
              <a:latin typeface="Corbel"/>
            </a:endParaRPr>
          </a:p>
          <a:p>
            <a:pPr marL="457200" indent="-456840">
              <a:lnSpc>
                <a:spcPct val="90000"/>
              </a:lnSpc>
              <a:spcBef>
                <a:spcPts val="1199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</a:rPr>
              <a:t>Netmask</a:t>
            </a:r>
            <a:endParaRPr b="0" lang="en-US" sz="2800" spc="-1" strike="noStrike">
              <a:solidFill>
                <a:srgbClr val="ffffff"/>
              </a:solidFill>
              <a:latin typeface="Corbel"/>
            </a:endParaRPr>
          </a:p>
          <a:p>
            <a:pPr marL="457200" indent="-456840">
              <a:lnSpc>
                <a:spcPct val="90000"/>
              </a:lnSpc>
              <a:spcBef>
                <a:spcPts val="1199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</a:rPr>
              <a:t>Gateway (pilihan)</a:t>
            </a:r>
            <a:endParaRPr b="0" lang="en-US" sz="2800" spc="-1" strike="noStrike">
              <a:solidFill>
                <a:srgbClr val="ffffff"/>
              </a:solidFill>
              <a:latin typeface="Corbel"/>
            </a:endParaRPr>
          </a:p>
          <a:p>
            <a:pPr marL="457200" indent="-456840">
              <a:lnSpc>
                <a:spcPct val="90000"/>
              </a:lnSpc>
              <a:spcBef>
                <a:spcPts val="1199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</a:rPr>
              <a:t>Interface (pilihan)</a:t>
            </a:r>
            <a:endParaRPr b="0" lang="en-US" sz="2800" spc="-1" strike="noStrike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196" name="Picture 2" descr="route print windows"/>
          <p:cNvPicPr/>
          <p:nvPr/>
        </p:nvPicPr>
        <p:blipFill>
          <a:blip r:embed="rId1"/>
          <a:srcRect l="2014" t="31178" r="7812" b="9425"/>
          <a:stretch/>
        </p:blipFill>
        <p:spPr>
          <a:xfrm>
            <a:off x="4942440" y="2133000"/>
            <a:ext cx="6977880" cy="3837600"/>
          </a:xfrm>
          <a:prstGeom prst="rect">
            <a:avLst/>
          </a:prstGeom>
          <a:ln w="76200">
            <a:solidFill>
              <a:srgbClr val="ffffff"/>
            </a:solidFill>
            <a:miter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/>
          <p:nvPr/>
        </p:nvSpPr>
        <p:spPr>
          <a:xfrm>
            <a:off x="261720" y="260640"/>
            <a:ext cx="9143640" cy="671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en-US" sz="3600" spc="97" strike="noStrike">
                <a:solidFill>
                  <a:srgbClr val="ffffff"/>
                </a:solidFill>
                <a:latin typeface="Corbel"/>
              </a:rPr>
              <a:t>Tabel Routing Cisco IOS</a:t>
            </a:r>
            <a:endParaRPr b="0" lang="en-US" sz="3600" spc="-1" strike="noStrike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198" name="Picture 2" descr="ip routing example"/>
          <p:cNvPicPr/>
          <p:nvPr/>
        </p:nvPicPr>
        <p:blipFill>
          <a:blip r:embed="rId1"/>
          <a:stretch/>
        </p:blipFill>
        <p:spPr>
          <a:xfrm>
            <a:off x="414000" y="1380240"/>
            <a:ext cx="11360160" cy="400536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4" descr="routing table"/>
          <p:cNvPicPr/>
          <p:nvPr/>
        </p:nvPicPr>
        <p:blipFill>
          <a:blip r:embed="rId2"/>
          <a:srcRect l="0" t="82321" r="27173" b="0"/>
          <a:stretch/>
        </p:blipFill>
        <p:spPr>
          <a:xfrm>
            <a:off x="414000" y="5373360"/>
            <a:ext cx="11360160" cy="974880"/>
          </a:xfrm>
          <a:prstGeom prst="rect">
            <a:avLst/>
          </a:prstGeom>
          <a:ln w="0">
            <a:noFill/>
          </a:ln>
        </p:spPr>
      </p:pic>
      <p:sp>
        <p:nvSpPr>
          <p:cNvPr id="200" name="Rectangle 2"/>
          <p:cNvSpPr/>
          <p:nvPr/>
        </p:nvSpPr>
        <p:spPr>
          <a:xfrm>
            <a:off x="2074320" y="3763440"/>
            <a:ext cx="2499480" cy="918360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/>
          <p:nvPr/>
        </p:nvSpPr>
        <p:spPr>
          <a:xfrm>
            <a:off x="1522440" y="380880"/>
            <a:ext cx="914364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id-ID" sz="3600" spc="97" strike="noStrike">
                <a:solidFill>
                  <a:srgbClr val="ffffff"/>
                </a:solidFill>
                <a:latin typeface="Corbel"/>
              </a:rPr>
              <a:t>Tabel Routing Cisco IOS</a:t>
            </a:r>
            <a:endParaRPr b="0" lang="en-US" sz="3600" spc="-1" strike="noStrike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202" name="Picture 8" descr="A picture containing clock&#10;&#10;Description automatically generated"/>
          <p:cNvPicPr/>
          <p:nvPr/>
        </p:nvPicPr>
        <p:blipFill>
          <a:blip r:embed="rId1"/>
          <a:stretch/>
        </p:blipFill>
        <p:spPr>
          <a:xfrm>
            <a:off x="237240" y="1734120"/>
            <a:ext cx="8487000" cy="4150440"/>
          </a:xfrm>
          <a:prstGeom prst="rect">
            <a:avLst/>
          </a:prstGeom>
          <a:ln w="0">
            <a:noFill/>
          </a:ln>
        </p:spPr>
      </p:pic>
      <p:sp>
        <p:nvSpPr>
          <p:cNvPr id="203" name="TextBox 8"/>
          <p:cNvSpPr/>
          <p:nvPr/>
        </p:nvSpPr>
        <p:spPr>
          <a:xfrm>
            <a:off x="-2880" y="6430320"/>
            <a:ext cx="441936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7000"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f8b004"/>
                </a:solidFill>
                <a:uFillTx/>
                <a:latin typeface="Corbel"/>
                <a:hlinkClick r:id="rId2"/>
              </a:rPr>
              <a:t>This Photo</a:t>
            </a:r>
            <a:r>
              <a:rPr b="0" lang="en-US" sz="1800" spc="-1" strike="noStrike">
                <a:solidFill>
                  <a:srgbClr val="ffffff"/>
                </a:solidFill>
                <a:latin typeface="Corbel"/>
              </a:rPr>
              <a:t> by Unknown author is licensed under </a:t>
            </a:r>
            <a:r>
              <a:rPr b="0" lang="en-US" sz="1800" spc="-1" strike="noStrike" u="sng">
                <a:solidFill>
                  <a:srgbClr val="f8b004"/>
                </a:solidFill>
                <a:uFillTx/>
                <a:latin typeface="Corbel"/>
                <a:hlinkClick r:id="rId3"/>
              </a:rPr>
              <a:t>CC BY-SA</a:t>
            </a:r>
            <a:r>
              <a:rPr b="0" lang="en-US" sz="1800" spc="-1" strike="noStrike">
                <a:solidFill>
                  <a:srgbClr val="ffffff"/>
                </a:solidFill>
                <a:latin typeface="Corbel"/>
              </a:rPr>
              <a:t>.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204" name="Content Placeholder 11"/>
          <p:cNvSpPr txBox="1"/>
          <p:nvPr/>
        </p:nvSpPr>
        <p:spPr>
          <a:xfrm>
            <a:off x="8647560" y="1735200"/>
            <a:ext cx="3211920" cy="2432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3560" indent="-22320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Tabel Routing juga dapat menentukan jalur mana yang dapat dilalui, tergantung dari algoritma yang digunakan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/>
        </p:nvSpPr>
        <p:spPr>
          <a:xfrm>
            <a:off x="1522440" y="380880"/>
            <a:ext cx="914364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en-US" sz="3600" spc="97" strike="noStrike">
                <a:solidFill>
                  <a:srgbClr val="ffffff"/>
                </a:solidFill>
                <a:latin typeface="Corbel"/>
              </a:rPr>
              <a:t>Tabel Routing Cisco IOS</a:t>
            </a:r>
            <a:endParaRPr b="0" lang="en-US" sz="3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06" name="Content Placeholder 2"/>
          <p:cNvSpPr txBox="1"/>
          <p:nvPr/>
        </p:nvSpPr>
        <p:spPr>
          <a:xfrm>
            <a:off x="1519200" y="1905120"/>
            <a:ext cx="9148320" cy="994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3560" indent="-22320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Jika suatu jaringan tidak didefinisikan di dalam tabel maka jaringan tersebut tidak akan bisa diakses (pembatasan)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207" name="Picture 8" descr="A picture containing clock&#10;&#10;Description automatically generated"/>
          <p:cNvPicPr/>
          <p:nvPr/>
        </p:nvPicPr>
        <p:blipFill>
          <a:blip r:embed="rId1"/>
          <a:stretch/>
        </p:blipFill>
        <p:spPr>
          <a:xfrm>
            <a:off x="-186480" y="2666880"/>
            <a:ext cx="8487000" cy="4150440"/>
          </a:xfrm>
          <a:prstGeom prst="rect">
            <a:avLst/>
          </a:prstGeom>
          <a:ln w="0">
            <a:noFill/>
          </a:ln>
        </p:spPr>
      </p:pic>
      <p:sp>
        <p:nvSpPr>
          <p:cNvPr id="208" name="TextBox 6"/>
          <p:cNvSpPr/>
          <p:nvPr/>
        </p:nvSpPr>
        <p:spPr>
          <a:xfrm>
            <a:off x="1698480" y="4797720"/>
            <a:ext cx="399960" cy="36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Corbel"/>
              </a:rPr>
              <a:t>X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7" descr="A picture containing room, box, food&#10;&#10;Description automatically generated"/>
          <p:cNvPicPr/>
          <p:nvPr/>
        </p:nvPicPr>
        <p:blipFill>
          <a:blip r:embed="rId1"/>
          <a:stretch/>
        </p:blipFill>
        <p:spPr>
          <a:xfrm>
            <a:off x="1684440" y="189720"/>
            <a:ext cx="8750880" cy="5952960"/>
          </a:xfrm>
          <a:prstGeom prst="rect">
            <a:avLst/>
          </a:prstGeom>
          <a:ln w="0">
            <a:noFill/>
          </a:ln>
        </p:spPr>
      </p:pic>
      <p:sp>
        <p:nvSpPr>
          <p:cNvPr id="210" name="TextBox 7"/>
          <p:cNvSpPr/>
          <p:nvPr/>
        </p:nvSpPr>
        <p:spPr>
          <a:xfrm>
            <a:off x="87480" y="6258240"/>
            <a:ext cx="2742840" cy="31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41000"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f8b004"/>
                </a:solidFill>
                <a:uFillTx/>
                <a:latin typeface="Corbel"/>
                <a:hlinkClick r:id="rId2"/>
              </a:rPr>
              <a:t>This Photo</a:t>
            </a:r>
            <a:r>
              <a:rPr b="0" lang="en-US" sz="1800" spc="-1" strike="noStrike">
                <a:solidFill>
                  <a:srgbClr val="ffffff"/>
                </a:solidFill>
                <a:latin typeface="Corbel"/>
              </a:rPr>
              <a:t> by Unknown author is licensed under </a:t>
            </a:r>
            <a:r>
              <a:rPr b="0" lang="en-US" sz="1800" spc="-1" strike="noStrike" u="sng">
                <a:solidFill>
                  <a:srgbClr val="f8b004"/>
                </a:solidFill>
                <a:uFillTx/>
                <a:latin typeface="Corbel"/>
                <a:hlinkClick r:id="rId3"/>
              </a:rPr>
              <a:t>CC BY-NC-ND</a:t>
            </a:r>
            <a:r>
              <a:rPr b="0" lang="en-US" sz="1800" spc="-1" strike="noStrike">
                <a:solidFill>
                  <a:srgbClr val="ffffff"/>
                </a:solidFill>
                <a:latin typeface="Corbel"/>
              </a:rPr>
              <a:t>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/>
          <p:nvPr/>
        </p:nvSpPr>
        <p:spPr>
          <a:xfrm>
            <a:off x="1025640" y="400320"/>
            <a:ext cx="3596400" cy="875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3600" spc="97" strike="noStrike">
                <a:solidFill>
                  <a:srgbClr val="ffffff"/>
                </a:solidFill>
                <a:latin typeface="Corbel"/>
              </a:rPr>
              <a:t>Routing</a:t>
            </a:r>
            <a:endParaRPr b="0" lang="en-US" sz="3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66" name="Content Placeholder 2"/>
          <p:cNvSpPr txBox="1"/>
          <p:nvPr/>
        </p:nvSpPr>
        <p:spPr>
          <a:xfrm>
            <a:off x="1065240" y="1648440"/>
            <a:ext cx="3580920" cy="43707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</a:rPr>
              <a:t>Sebuah Teknik yang digunakan di jaringan untuk:</a:t>
            </a:r>
            <a:endParaRPr b="0" lang="en-US" sz="2800" spc="-1" strike="noStrike">
              <a:solidFill>
                <a:srgbClr val="ffffff"/>
              </a:solidFill>
              <a:latin typeface="Corbel"/>
            </a:endParaRPr>
          </a:p>
          <a:p>
            <a:pPr marL="457200" algn="just">
              <a:lnSpc>
                <a:spcPct val="9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</a:rPr>
              <a:t>Mengenalkan jaringan lain</a:t>
            </a:r>
            <a:endParaRPr b="0" lang="en-US" sz="2800" spc="-1" strike="noStrike">
              <a:solidFill>
                <a:srgbClr val="ffffff"/>
              </a:solidFill>
              <a:latin typeface="Corbel"/>
            </a:endParaRPr>
          </a:p>
          <a:p>
            <a:pPr marL="457200" algn="just">
              <a:lnSpc>
                <a:spcPct val="9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</a:rPr>
              <a:t>Membatasi akses ke suatu jaringan lain</a:t>
            </a:r>
            <a:endParaRPr b="0" lang="en-US" sz="2800" spc="-1" strike="noStrike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167" name="Picture 2" descr="static routing configuration using 3 routers | Learn Linux ..."/>
          <p:cNvPicPr/>
          <p:nvPr/>
        </p:nvPicPr>
        <p:blipFill>
          <a:blip r:embed="rId1"/>
          <a:stretch/>
        </p:blipFill>
        <p:spPr>
          <a:xfrm>
            <a:off x="4867200" y="1648440"/>
            <a:ext cx="6994080" cy="3724200"/>
          </a:xfrm>
          <a:prstGeom prst="rect">
            <a:avLst/>
          </a:prstGeom>
          <a:ln w="76200">
            <a:solidFill>
              <a:srgbClr val="ffffff"/>
            </a:solidFill>
            <a:miter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2"/>
          <p:cNvSpPr txBox="1"/>
          <p:nvPr/>
        </p:nvSpPr>
        <p:spPr>
          <a:xfrm>
            <a:off x="1522440" y="380880"/>
            <a:ext cx="9143640" cy="599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en-US" sz="3600" spc="97" strike="noStrike">
                <a:solidFill>
                  <a:srgbClr val="ffffff"/>
                </a:solidFill>
                <a:latin typeface="Corbel"/>
              </a:rPr>
              <a:t>Routing vs Firewall</a:t>
            </a:r>
            <a:endParaRPr b="0" lang="en-US" sz="3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69" name="Content Placeholder 13"/>
          <p:cNvSpPr txBox="1"/>
          <p:nvPr/>
        </p:nvSpPr>
        <p:spPr>
          <a:xfrm>
            <a:off x="8974800" y="3285000"/>
            <a:ext cx="2771280" cy="1091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3920" indent="-22356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Prinsip Sama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223920" indent="-22356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Tujuan Berbeda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170" name="Picture 1" descr=""/>
          <p:cNvPicPr/>
          <p:nvPr/>
        </p:nvPicPr>
        <p:blipFill>
          <a:blip r:embed="rId1"/>
          <a:stretch/>
        </p:blipFill>
        <p:spPr>
          <a:xfrm>
            <a:off x="1269720" y="1123200"/>
            <a:ext cx="7295400" cy="256176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2" descr=""/>
          <p:cNvPicPr/>
          <p:nvPr/>
        </p:nvPicPr>
        <p:blipFill>
          <a:blip r:embed="rId2"/>
          <a:srcRect l="0" t="13458" r="0" b="0"/>
          <a:stretch/>
        </p:blipFill>
        <p:spPr>
          <a:xfrm>
            <a:off x="1269720" y="4005000"/>
            <a:ext cx="7295400" cy="237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2"/>
          <p:cNvSpPr txBox="1"/>
          <p:nvPr/>
        </p:nvSpPr>
        <p:spPr>
          <a:xfrm>
            <a:off x="1522440" y="380880"/>
            <a:ext cx="914364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en-US" sz="3600" spc="97" strike="noStrike">
                <a:solidFill>
                  <a:srgbClr val="ffffff"/>
                </a:solidFill>
                <a:latin typeface="Corbel"/>
              </a:rPr>
              <a:t>Konsep Firewall</a:t>
            </a:r>
            <a:endParaRPr b="0" lang="en-US" sz="3600" spc="-1" strike="noStrike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173" name="Picture 2" descr="Firewall Definition (Security) | Webopedia"/>
          <p:cNvPicPr/>
          <p:nvPr/>
        </p:nvPicPr>
        <p:blipFill>
          <a:blip r:embed="rId1"/>
          <a:stretch/>
        </p:blipFill>
        <p:spPr>
          <a:xfrm>
            <a:off x="477720" y="2153520"/>
            <a:ext cx="7524000" cy="3519000"/>
          </a:xfrm>
          <a:prstGeom prst="rect">
            <a:avLst/>
          </a:prstGeom>
          <a:ln w="0">
            <a:noFill/>
          </a:ln>
        </p:spPr>
      </p:pic>
      <p:sp>
        <p:nvSpPr>
          <p:cNvPr id="174" name="TextBox 3"/>
          <p:cNvSpPr/>
          <p:nvPr/>
        </p:nvSpPr>
        <p:spPr>
          <a:xfrm>
            <a:off x="1630080" y="5733360"/>
            <a:ext cx="7416360" cy="10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Corbel"/>
              </a:rPr>
              <a:t>Firewall = Access List (di Router IOS Cisco)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75" name="TextBox 4"/>
          <p:cNvSpPr/>
          <p:nvPr/>
        </p:nvSpPr>
        <p:spPr>
          <a:xfrm>
            <a:off x="8159760" y="2279880"/>
            <a:ext cx="369468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Menggunakan Tabel Rules untuk mengecek akses</a:t>
            </a:r>
            <a:endParaRPr b="0" lang="en-GB" sz="2400" spc="-1" strike="noStrike">
              <a:latin typeface="Arial"/>
            </a:endParaRPr>
          </a:p>
        </p:txBody>
      </p:sp>
      <p:pic>
        <p:nvPicPr>
          <p:cNvPr id="176" name="Picture 4" descr=""/>
          <p:cNvPicPr/>
          <p:nvPr/>
        </p:nvPicPr>
        <p:blipFill>
          <a:blip r:embed="rId2"/>
          <a:srcRect l="6937" t="28702" r="8532" b="11668"/>
          <a:stretch/>
        </p:blipFill>
        <p:spPr>
          <a:xfrm>
            <a:off x="8159760" y="3556440"/>
            <a:ext cx="4005720" cy="211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4"/>
          <p:cNvSpPr txBox="1"/>
          <p:nvPr/>
        </p:nvSpPr>
        <p:spPr>
          <a:xfrm>
            <a:off x="1522440" y="380880"/>
            <a:ext cx="914364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en-US" sz="3600" spc="97" strike="noStrike">
                <a:solidFill>
                  <a:srgbClr val="ffffff"/>
                </a:solidFill>
                <a:latin typeface="Corbel"/>
              </a:rPr>
              <a:t>Konsep Routing</a:t>
            </a:r>
            <a:endParaRPr b="0" lang="en-US" sz="3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78" name="Content Placeholder 9"/>
          <p:cNvSpPr txBox="1"/>
          <p:nvPr/>
        </p:nvSpPr>
        <p:spPr>
          <a:xfrm>
            <a:off x="8038800" y="896760"/>
            <a:ext cx="3745080" cy="25318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3920" indent="-223560">
              <a:lnSpc>
                <a:spcPct val="90000"/>
              </a:lnSpc>
              <a:spcBef>
                <a:spcPts val="1800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Routing juga menggunakan Tabel untuk: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463680" indent="-231480">
              <a:lnSpc>
                <a:spcPct val="90000"/>
              </a:lnSpc>
              <a:spcBef>
                <a:spcPts val="1199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Mengenalkan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pPr lvl="1" marL="463680" indent="-231480">
              <a:lnSpc>
                <a:spcPct val="90000"/>
              </a:lnSpc>
              <a:spcBef>
                <a:spcPts val="1199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Mengarahkan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pPr lvl="1" marL="463680" indent="-231480">
              <a:lnSpc>
                <a:spcPct val="90000"/>
              </a:lnSpc>
              <a:spcBef>
                <a:spcPts val="1199"/>
              </a:spcBef>
              <a:buClr>
                <a:srgbClr val="56c5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Membatasi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179" name="Picture 2" descr="IP Routing Explained - YouTube"/>
          <p:cNvPicPr/>
          <p:nvPr/>
        </p:nvPicPr>
        <p:blipFill>
          <a:blip r:embed="rId1"/>
          <a:srcRect l="11926" t="11680" r="9174" b="16551"/>
          <a:stretch/>
        </p:blipFill>
        <p:spPr>
          <a:xfrm>
            <a:off x="188640" y="1845000"/>
            <a:ext cx="7599600" cy="3888000"/>
          </a:xfrm>
          <a:prstGeom prst="rect">
            <a:avLst/>
          </a:prstGeom>
          <a:ln w="0">
            <a:noFill/>
          </a:ln>
        </p:spPr>
      </p:pic>
      <p:pic>
        <p:nvPicPr>
          <p:cNvPr id="180" name="Picture 4" descr="Networking and Linux concepts: Static Routing"/>
          <p:cNvPicPr/>
          <p:nvPr/>
        </p:nvPicPr>
        <p:blipFill>
          <a:blip r:embed="rId2"/>
          <a:srcRect l="22437" t="10100" r="2748" b="14299"/>
          <a:stretch/>
        </p:blipFill>
        <p:spPr>
          <a:xfrm>
            <a:off x="7911720" y="3573000"/>
            <a:ext cx="4201920" cy="318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1"/>
          <p:cNvSpPr txBox="1"/>
          <p:nvPr/>
        </p:nvSpPr>
        <p:spPr>
          <a:xfrm>
            <a:off x="1522440" y="380880"/>
            <a:ext cx="914364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3600" spc="97" strike="noStrike">
                <a:solidFill>
                  <a:srgbClr val="ffffff"/>
                </a:solidFill>
                <a:latin typeface="Corbel"/>
              </a:rPr>
              <a:t>Perbedaan Tabel</a:t>
            </a:r>
            <a:endParaRPr b="0" lang="en-US" sz="3600" spc="-1" strike="noStrike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182" name="Picture 4" descr="Networking and Linux concepts: Static Routing"/>
          <p:cNvPicPr/>
          <p:nvPr/>
        </p:nvPicPr>
        <p:blipFill>
          <a:blip r:embed="rId1"/>
          <a:srcRect l="22437" t="10100" r="2748" b="14299"/>
          <a:stretch/>
        </p:blipFill>
        <p:spPr>
          <a:xfrm>
            <a:off x="6765840" y="2133000"/>
            <a:ext cx="5461200" cy="4138920"/>
          </a:xfrm>
          <a:prstGeom prst="rect">
            <a:avLst/>
          </a:prstGeom>
          <a:ln w="0">
            <a:noFill/>
          </a:ln>
        </p:spPr>
      </p:pic>
      <p:pic>
        <p:nvPicPr>
          <p:cNvPr id="183" name="Picture 2" descr="Firewall Rules Solution | Get Certified Get Ahead"/>
          <p:cNvPicPr/>
          <p:nvPr/>
        </p:nvPicPr>
        <p:blipFill>
          <a:blip r:embed="rId2"/>
          <a:srcRect l="16855" t="0" r="0" b="0"/>
          <a:stretch/>
        </p:blipFill>
        <p:spPr>
          <a:xfrm>
            <a:off x="-14040" y="3446280"/>
            <a:ext cx="6769440" cy="282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1"/>
          <p:cNvSpPr txBox="1"/>
          <p:nvPr/>
        </p:nvSpPr>
        <p:spPr>
          <a:xfrm>
            <a:off x="1522440" y="380880"/>
            <a:ext cx="914364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en-US" sz="3600" spc="97" strike="noStrike">
                <a:solidFill>
                  <a:srgbClr val="ffffff"/>
                </a:solidFill>
                <a:latin typeface="Corbel"/>
              </a:rPr>
              <a:t>Routing – Mengenalkan Jaringan</a:t>
            </a:r>
            <a:endParaRPr b="0" lang="en-US" sz="3600" spc="-1" strike="noStrike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185" name="Picture 2" descr="Day 8 1 introducing routing"/>
          <p:cNvPicPr/>
          <p:nvPr/>
        </p:nvPicPr>
        <p:blipFill>
          <a:blip r:embed="rId1"/>
          <a:srcRect l="0" t="29746" r="0" b="17745"/>
          <a:stretch/>
        </p:blipFill>
        <p:spPr>
          <a:xfrm>
            <a:off x="333720" y="2421000"/>
            <a:ext cx="8586000" cy="3384000"/>
          </a:xfrm>
          <a:prstGeom prst="rect">
            <a:avLst/>
          </a:prstGeom>
          <a:ln w="0">
            <a:noFill/>
          </a:ln>
        </p:spPr>
      </p:pic>
      <p:sp>
        <p:nvSpPr>
          <p:cNvPr id="186" name="TextBox 4"/>
          <p:cNvSpPr/>
          <p:nvPr/>
        </p:nvSpPr>
        <p:spPr>
          <a:xfrm>
            <a:off x="9190800" y="2421000"/>
            <a:ext cx="2520000" cy="228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Dengan menggunakan Routing, Jaringan 1 dapat mengenal Jaringan lainnya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/>
          <p:nvPr/>
        </p:nvSpPr>
        <p:spPr>
          <a:xfrm>
            <a:off x="1522440" y="380880"/>
            <a:ext cx="914364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en-US" sz="3600" spc="97" strike="noStrike">
                <a:solidFill>
                  <a:srgbClr val="ffffff"/>
                </a:solidFill>
                <a:latin typeface="Corbel"/>
              </a:rPr>
              <a:t>Routing – Mengarahkan Jaringan</a:t>
            </a:r>
            <a:endParaRPr b="0" lang="en-US" sz="3600" spc="-1" strike="noStrike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188" name="Picture 2" descr=""/>
          <p:cNvPicPr/>
          <p:nvPr/>
        </p:nvPicPr>
        <p:blipFill>
          <a:blip r:embed="rId1"/>
          <a:stretch/>
        </p:blipFill>
        <p:spPr>
          <a:xfrm>
            <a:off x="187920" y="1765800"/>
            <a:ext cx="9044640" cy="4906440"/>
          </a:xfrm>
          <a:prstGeom prst="rect">
            <a:avLst/>
          </a:prstGeom>
          <a:ln w="0">
            <a:noFill/>
          </a:ln>
        </p:spPr>
      </p:pic>
      <p:sp>
        <p:nvSpPr>
          <p:cNvPr id="189" name="TextBox 4"/>
          <p:cNvSpPr/>
          <p:nvPr/>
        </p:nvSpPr>
        <p:spPr>
          <a:xfrm>
            <a:off x="9406800" y="1752480"/>
            <a:ext cx="2448000" cy="264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</a:rPr>
              <a:t>Administrator bisa mengarahkan ke mana paket harus pergi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/>
        </p:nvSpPr>
        <p:spPr>
          <a:xfrm>
            <a:off x="1522440" y="380880"/>
            <a:ext cx="914364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en-US" sz="3600" spc="97" strike="noStrike">
                <a:solidFill>
                  <a:srgbClr val="ffffff"/>
                </a:solidFill>
                <a:latin typeface="Corbel"/>
              </a:rPr>
              <a:t>Routing – Pembatasan Jaringan</a:t>
            </a:r>
            <a:endParaRPr b="0" lang="en-US" sz="3600" spc="-1" strike="noStrike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191" name="Picture 2" descr="Introduction to Route-maps"/>
          <p:cNvPicPr/>
          <p:nvPr/>
        </p:nvPicPr>
        <p:blipFill>
          <a:blip r:embed="rId1"/>
          <a:stretch/>
        </p:blipFill>
        <p:spPr>
          <a:xfrm>
            <a:off x="405720" y="1989000"/>
            <a:ext cx="4680000" cy="212904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4" descr="Networking (Where limit Ends): Routing Information ..."/>
          <p:cNvPicPr/>
          <p:nvPr/>
        </p:nvPicPr>
        <p:blipFill>
          <a:blip r:embed="rId2"/>
          <a:srcRect l="0" t="21529" r="0" b="24889"/>
          <a:stretch/>
        </p:blipFill>
        <p:spPr>
          <a:xfrm>
            <a:off x="2782080" y="4168800"/>
            <a:ext cx="9287640" cy="2620440"/>
          </a:xfrm>
          <a:prstGeom prst="rect">
            <a:avLst/>
          </a:prstGeom>
          <a:ln w="0">
            <a:noFill/>
          </a:ln>
        </p:spPr>
      </p:pic>
      <p:sp>
        <p:nvSpPr>
          <p:cNvPr id="193" name="TextBox 5"/>
          <p:cNvSpPr/>
          <p:nvPr/>
        </p:nvSpPr>
        <p:spPr>
          <a:xfrm>
            <a:off x="5518440" y="2306880"/>
            <a:ext cx="5832360" cy="118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Jaringan yang tidak diperkenalkan secara otomatis tidak bisa diakses oleh computer manapun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Application>LibreOffice/7.1.4.2$Linux_X86_64 LibreOffice_project/10$Build-2</Application>
  <AppVersion>15.0000</AppVersion>
  <Words>126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2020-09-20T12:04:39Z</dcterms:created>
  <dc:creator>ALAUDDIN MAULANA HIRZAN</dc:creator>
  <dc:description/>
  <dc:language>en-GB</dc:language>
  <cp:lastModifiedBy/>
  <dcterms:modified xsi:type="dcterms:W3CDTF">2021-09-22T10:40:15Z</dcterms:modified>
  <cp:revision>62</cp:revision>
  <dc:subject/>
  <dc:title>Manajemen Routing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14</vt:i4>
  </property>
</Properties>
</file>